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54EE33E-67D2-A042-B926-342551E58539}" vWet="2" dt="2023-04-10T23:46:17.863"/>
    <p1510:client id="{F3284806-4AD1-964E-A82F-E0A2AB772283}" v="115" dt="2023-04-11T00:17:13.048"/>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reza Aminidad" userId="d0fce3283df8ecdf" providerId="LiveId" clId="{F3284806-4AD1-964E-A82F-E0A2AB772283}"/>
    <pc:docChg chg="undo custSel modSld">
      <pc:chgData name="Alireza Aminidad" userId="d0fce3283df8ecdf" providerId="LiveId" clId="{F3284806-4AD1-964E-A82F-E0A2AB772283}" dt="2023-04-11T00:17:13.048" v="114" actId="478"/>
      <pc:docMkLst>
        <pc:docMk/>
      </pc:docMkLst>
      <pc:sldChg chg="addSp delSp modSp mod">
        <pc:chgData name="Alireza Aminidad" userId="d0fce3283df8ecdf" providerId="LiveId" clId="{F3284806-4AD1-964E-A82F-E0A2AB772283}" dt="2023-04-11T00:17:13.048" v="114" actId="478"/>
        <pc:sldMkLst>
          <pc:docMk/>
          <pc:sldMk cId="3093198887" sldId="298"/>
        </pc:sldMkLst>
        <pc:spChg chg="add del mod">
          <ac:chgData name="Alireza Aminidad" userId="d0fce3283df8ecdf" providerId="LiveId" clId="{F3284806-4AD1-964E-A82F-E0A2AB772283}" dt="2023-04-11T00:17:13.048" v="114" actId="478"/>
          <ac:spMkLst>
            <pc:docMk/>
            <pc:sldMk cId="3093198887" sldId="298"/>
            <ac:spMk id="4" creationId="{729F6722-94A5-AD0F-2C20-853A978CE2FF}"/>
          </ac:spMkLst>
        </pc:spChg>
      </pc:sldChg>
      <pc:sldChg chg="addSp delSp modSp mod">
        <pc:chgData name="Alireza Aminidad" userId="d0fce3283df8ecdf" providerId="LiveId" clId="{F3284806-4AD1-964E-A82F-E0A2AB772283}" dt="2023-04-11T00:16:23.093" v="107" actId="11530"/>
        <pc:sldMkLst>
          <pc:docMk/>
          <pc:sldMk cId="1277611629" sldId="327"/>
        </pc:sldMkLst>
        <pc:spChg chg="add mod">
          <ac:chgData name="Alireza Aminidad" userId="d0fce3283df8ecdf" providerId="LiveId" clId="{F3284806-4AD1-964E-A82F-E0A2AB772283}" dt="2023-04-11T00:16:23.093" v="107" actId="11530"/>
          <ac:spMkLst>
            <pc:docMk/>
            <pc:sldMk cId="1277611629" sldId="327"/>
            <ac:spMk id="3" creationId="{07510717-8AA8-8943-5228-2C6F438057CF}"/>
          </ac:spMkLst>
        </pc:spChg>
        <pc:spChg chg="add del mod">
          <ac:chgData name="Alireza Aminidad" userId="d0fce3283df8ecdf" providerId="LiveId" clId="{F3284806-4AD1-964E-A82F-E0A2AB772283}" dt="2023-04-11T00:15:51.115" v="105" actId="478"/>
          <ac:spMkLst>
            <pc:docMk/>
            <pc:sldMk cId="1277611629" sldId="327"/>
            <ac:spMk id="4" creationId="{4A9F0A08-0B86-B596-FFBD-C853662542A4}"/>
          </ac:spMkLst>
        </pc:spChg>
      </pc:sldChg>
      <pc:sldChg chg="addSp modSp mod">
        <pc:chgData name="Alireza Aminidad" userId="d0fce3283df8ecdf" providerId="LiveId" clId="{F3284806-4AD1-964E-A82F-E0A2AB772283}" dt="2023-04-11T00:17:00.051" v="109" actId="1036"/>
        <pc:sldMkLst>
          <pc:docMk/>
          <pc:sldMk cId="724038033" sldId="330"/>
        </pc:sldMkLst>
        <pc:spChg chg="add mod">
          <ac:chgData name="Alireza Aminidad" userId="d0fce3283df8ecdf" providerId="LiveId" clId="{F3284806-4AD1-964E-A82F-E0A2AB772283}" dt="2023-04-11T00:17:00.051" v="109" actId="1036"/>
          <ac:spMkLst>
            <pc:docMk/>
            <pc:sldMk cId="724038033" sldId="330"/>
            <ac:spMk id="2" creationId="{0875F190-ED00-3947-AFDF-372536B88633}"/>
          </ac:spMkLst>
        </pc:spChg>
      </pc:sldChg>
      <pc:sldChg chg="modSp mod">
        <pc:chgData name="Alireza Aminidad" userId="d0fce3283df8ecdf" providerId="LiveId" clId="{F3284806-4AD1-964E-A82F-E0A2AB772283}" dt="2023-04-11T00:03:10.191" v="91" actId="12"/>
        <pc:sldMkLst>
          <pc:docMk/>
          <pc:sldMk cId="1980221439" sldId="331"/>
        </pc:sldMkLst>
        <pc:spChg chg="mod">
          <ac:chgData name="Alireza Aminidad" userId="d0fce3283df8ecdf" providerId="LiveId" clId="{F3284806-4AD1-964E-A82F-E0A2AB772283}" dt="2023-04-11T00:03:10.191" v="91" actId="12"/>
          <ac:spMkLst>
            <pc:docMk/>
            <pc:sldMk cId="1980221439" sldId="331"/>
            <ac:spMk id="10" creationId="{79EF1473-3ADD-43F1-A495-57AAB7FD902F}"/>
          </ac:spMkLst>
        </pc:spChg>
      </pc:sldChg>
      <pc:sldChg chg="addSp delSp modSp mod">
        <pc:chgData name="Alireza Aminidad" userId="d0fce3283df8ecdf" providerId="LiveId" clId="{F3284806-4AD1-964E-A82F-E0A2AB772283}" dt="2023-04-11T00:17:08.082" v="112" actId="1035"/>
        <pc:sldMkLst>
          <pc:docMk/>
          <pc:sldMk cId="2560061391" sldId="332"/>
        </pc:sldMkLst>
        <pc:spChg chg="add del mod">
          <ac:chgData name="Alireza Aminidad" userId="d0fce3283df8ecdf" providerId="LiveId" clId="{F3284806-4AD1-964E-A82F-E0A2AB772283}" dt="2023-04-10T23:53:30.964" v="13"/>
          <ac:spMkLst>
            <pc:docMk/>
            <pc:sldMk cId="2560061391" sldId="332"/>
            <ac:spMk id="3" creationId="{4821C2D7-6F34-EAF2-9EB9-DAAB8751D86E}"/>
          </ac:spMkLst>
        </pc:spChg>
        <pc:spChg chg="mod">
          <ac:chgData name="Alireza Aminidad" userId="d0fce3283df8ecdf" providerId="LiveId" clId="{F3284806-4AD1-964E-A82F-E0A2AB772283}" dt="2023-04-11T00:02:59.650" v="89" actId="20577"/>
          <ac:spMkLst>
            <pc:docMk/>
            <pc:sldMk cId="2560061391" sldId="332"/>
            <ac:spMk id="5" creationId="{8E999A1B-8752-489F-A63B-EA2F60186B52}"/>
          </ac:spMkLst>
        </pc:spChg>
        <pc:spChg chg="add del mod">
          <ac:chgData name="Alireza Aminidad" userId="d0fce3283df8ecdf" providerId="LiveId" clId="{F3284806-4AD1-964E-A82F-E0A2AB772283}" dt="2023-04-10T23:53:38.029" v="15"/>
          <ac:spMkLst>
            <pc:docMk/>
            <pc:sldMk cId="2560061391" sldId="332"/>
            <ac:spMk id="7" creationId="{B5B92C2E-8562-76B5-70BF-712851CFBE04}"/>
          </ac:spMkLst>
        </pc:spChg>
        <pc:spChg chg="add del mod">
          <ac:chgData name="Alireza Aminidad" userId="d0fce3283df8ecdf" providerId="LiveId" clId="{F3284806-4AD1-964E-A82F-E0A2AB772283}" dt="2023-04-10T23:53:48.276" v="19"/>
          <ac:spMkLst>
            <pc:docMk/>
            <pc:sldMk cId="2560061391" sldId="332"/>
            <ac:spMk id="9" creationId="{43D3C0F7-4EF0-02F8-2826-74E99B68DC07}"/>
          </ac:spMkLst>
        </pc:spChg>
        <pc:spChg chg="add mod">
          <ac:chgData name="Alireza Aminidad" userId="d0fce3283df8ecdf" providerId="LiveId" clId="{F3284806-4AD1-964E-A82F-E0A2AB772283}" dt="2023-04-11T00:17:08.082" v="112" actId="1035"/>
          <ac:spMkLst>
            <pc:docMk/>
            <pc:sldMk cId="2560061391" sldId="332"/>
            <ac:spMk id="11" creationId="{69A63C2E-378A-16D1-2D6A-C67AD70E3E99}"/>
          </ac:spMkLst>
        </pc:spChg>
        <pc:graphicFrameChg chg="add del mod">
          <ac:chgData name="Alireza Aminidad" userId="d0fce3283df8ecdf" providerId="LiveId" clId="{F3284806-4AD1-964E-A82F-E0A2AB772283}" dt="2023-04-10T23:53:30.964" v="13"/>
          <ac:graphicFrameMkLst>
            <pc:docMk/>
            <pc:sldMk cId="2560061391" sldId="332"/>
            <ac:graphicFrameMk id="2" creationId="{D18328B5-1EDC-B94D-838E-4BE0FE076597}"/>
          </ac:graphicFrameMkLst>
        </pc:graphicFrameChg>
        <pc:graphicFrameChg chg="add del mod">
          <ac:chgData name="Alireza Aminidad" userId="d0fce3283df8ecdf" providerId="LiveId" clId="{F3284806-4AD1-964E-A82F-E0A2AB772283}" dt="2023-04-10T23:53:38.029" v="15"/>
          <ac:graphicFrameMkLst>
            <pc:docMk/>
            <pc:sldMk cId="2560061391" sldId="332"/>
            <ac:graphicFrameMk id="6" creationId="{A37DC78F-C66D-9D22-0EB2-1EC23ADB10A4}"/>
          </ac:graphicFrameMkLst>
        </pc:graphicFrameChg>
        <pc:graphicFrameChg chg="add del mod">
          <ac:chgData name="Alireza Aminidad" userId="d0fce3283df8ecdf" providerId="LiveId" clId="{F3284806-4AD1-964E-A82F-E0A2AB772283}" dt="2023-04-10T23:53:48.276" v="19"/>
          <ac:graphicFrameMkLst>
            <pc:docMk/>
            <pc:sldMk cId="2560061391" sldId="332"/>
            <ac:graphicFrameMk id="8" creationId="{4C8C41D3-B130-D3AE-B880-CE4E31DCD834}"/>
          </ac:graphicFrameMkLst>
        </pc:graphicFrameChg>
        <pc:graphicFrameChg chg="add del mod">
          <ac:chgData name="Alireza Aminidad" userId="d0fce3283df8ecdf" providerId="LiveId" clId="{F3284806-4AD1-964E-A82F-E0A2AB772283}" dt="2023-04-10T23:54:12.636" v="41" actId="478"/>
          <ac:graphicFrameMkLst>
            <pc:docMk/>
            <pc:sldMk cId="2560061391" sldId="332"/>
            <ac:graphicFrameMk id="10" creationId="{FFFEB698-2A5A-B395-656D-7CF8828E2AA4}"/>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4/10/2023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12610639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25295780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Alireza Aminidad</a:t>
            </a:r>
          </a:p>
          <a:p>
            <a:r>
              <a:rPr lang="en-US">
                <a:solidFill>
                  <a:schemeClr val="bg2"/>
                </a:solidFill>
                <a:latin typeface="Abadi" panose="020B0604020104020204" pitchFamily="34" charset="0"/>
                <a:ea typeface="SF Pro" pitchFamily="2" charset="0"/>
                <a:cs typeface="SF Pro" pitchFamily="2" charset="0"/>
              </a:rPr>
              <a:t>April 10</a:t>
            </a:r>
            <a:r>
              <a:rPr lang="en-US" baseline="30000">
                <a:solidFill>
                  <a:schemeClr val="bg2"/>
                </a:solidFill>
                <a:latin typeface="Abadi" panose="020B0604020104020204" pitchFamily="34" charset="0"/>
                <a:ea typeface="SF Pro" pitchFamily="2" charset="0"/>
                <a:cs typeface="SF Pro" pitchFamily="2" charset="0"/>
              </a:rPr>
              <a:t>th</a:t>
            </a:r>
            <a:r>
              <a:rPr lang="en-US">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
        <p:nvSpPr>
          <p:cNvPr id="3" name="TextBox 2">
            <a:extLst>
              <a:ext uri="{FF2B5EF4-FFF2-40B4-BE49-F238E27FC236}">
                <a16:creationId xmlns:a16="http://schemas.microsoft.com/office/drawing/2014/main" id="{07510717-8AA8-8943-5228-2C6F438057CF}"/>
              </a:ext>
            </a:extLst>
          </p:cNvPr>
          <p:cNvSpPr txBox="1"/>
          <p:nvPr/>
        </p:nvSpPr>
        <p:spPr>
          <a:xfrm>
            <a:off x="10569040" y="307496"/>
            <a:ext cx="1270660" cy="408623"/>
          </a:xfrm>
          <a:prstGeom prst="roundRect">
            <a:avLst/>
          </a:prstGeom>
          <a:solidFill>
            <a:srgbClr val="00B050"/>
          </a:solidFill>
        </p:spPr>
        <p:txBody>
          <a:bodyPr wrap="square" rtlCol="0">
            <a:spAutoFit/>
          </a:bodyPr>
          <a:lstStyle/>
          <a:p>
            <a:pPr algn="ctr"/>
            <a:r>
              <a:rPr lang="en-US"/>
              <a:t>Updated</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a:t>
            </a:r>
            <a:endParaRPr lang="en-US">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an Interactive Map with Folium</a:t>
            </a:r>
            <a:endParaRPr lang="en-US">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 Dashboard with </a:t>
            </a:r>
            <a:r>
              <a:rPr lang="en-US" err="1">
                <a:solidFill>
                  <a:srgbClr val="0B49CB"/>
                </a:solidFill>
                <a:latin typeface="Abadi"/>
              </a:rPr>
              <a:t>Plotly</a:t>
            </a:r>
            <a:r>
              <a:rPr lang="en-US">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a:t>
            </a:r>
            <a:endParaRPr lang="en-US">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rPr>
              <a:t>Executive Summary</a:t>
            </a:r>
          </a:p>
          <a:p>
            <a:pPr>
              <a:lnSpc>
                <a:spcPct val="100000"/>
              </a:lnSpc>
              <a:spcBef>
                <a:spcPts val="1400"/>
              </a:spcBef>
            </a:pPr>
            <a:r>
              <a:rPr lang="en-US" sz="2200">
                <a:solidFill>
                  <a:schemeClr val="accent3">
                    <a:lumMod val="25000"/>
                  </a:schemeClr>
                </a:solidFill>
                <a:latin typeface="Abadi"/>
              </a:rPr>
              <a:t>Introduction</a:t>
            </a:r>
          </a:p>
          <a:p>
            <a:pPr>
              <a:lnSpc>
                <a:spcPct val="100000"/>
              </a:lnSpc>
              <a:spcBef>
                <a:spcPts val="1400"/>
              </a:spcBef>
            </a:pPr>
            <a:r>
              <a:rPr lang="en-US" sz="2200">
                <a:solidFill>
                  <a:schemeClr val="accent3">
                    <a:lumMod val="25000"/>
                  </a:schemeClr>
                </a:solidFill>
                <a:latin typeface="Abadi"/>
              </a:rPr>
              <a:t>Methodology</a:t>
            </a:r>
          </a:p>
          <a:p>
            <a:pPr>
              <a:lnSpc>
                <a:spcPct val="100000"/>
              </a:lnSpc>
              <a:spcBef>
                <a:spcPts val="1400"/>
              </a:spcBef>
            </a:pPr>
            <a:r>
              <a:rPr lang="en-US" sz="2200">
                <a:solidFill>
                  <a:schemeClr val="accent3">
                    <a:lumMod val="25000"/>
                  </a:schemeClr>
                </a:solidFill>
                <a:latin typeface="Abadi"/>
              </a:rPr>
              <a:t>Results</a:t>
            </a:r>
          </a:p>
          <a:p>
            <a:pPr>
              <a:lnSpc>
                <a:spcPct val="100000"/>
              </a:lnSpc>
              <a:spcBef>
                <a:spcPts val="1400"/>
              </a:spcBef>
            </a:pPr>
            <a:r>
              <a:rPr lang="en-US" sz="2200">
                <a:solidFill>
                  <a:schemeClr val="accent3">
                    <a:lumMod val="25000"/>
                  </a:schemeClr>
                </a:solidFill>
                <a:latin typeface="Abadi"/>
              </a:rPr>
              <a:t>Conclusion</a:t>
            </a:r>
          </a:p>
          <a:p>
            <a:pPr>
              <a:lnSpc>
                <a:spcPct val="100000"/>
              </a:lnSpc>
              <a:spcBef>
                <a:spcPts val="1400"/>
              </a:spcBef>
            </a:pPr>
            <a:r>
              <a:rPr lang="en-US" sz="220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Outline</a:t>
            </a:r>
          </a:p>
        </p:txBody>
      </p:sp>
      <p:sp>
        <p:nvSpPr>
          <p:cNvPr id="2" name="TextBox 1">
            <a:extLst>
              <a:ext uri="{FF2B5EF4-FFF2-40B4-BE49-F238E27FC236}">
                <a16:creationId xmlns:a16="http://schemas.microsoft.com/office/drawing/2014/main" id="{0875F190-ED00-3947-AFDF-372536B88633}"/>
              </a:ext>
            </a:extLst>
          </p:cNvPr>
          <p:cNvSpPr txBox="1"/>
          <p:nvPr/>
        </p:nvSpPr>
        <p:spPr>
          <a:xfrm>
            <a:off x="10569040" y="319371"/>
            <a:ext cx="1270660" cy="408623"/>
          </a:xfrm>
          <a:prstGeom prst="roundRect">
            <a:avLst/>
          </a:prstGeom>
          <a:solidFill>
            <a:srgbClr val="00B050"/>
          </a:solidFill>
        </p:spPr>
        <p:txBody>
          <a:bodyPr wrap="square" rtlCol="0">
            <a:spAutoFit/>
          </a:bodyPr>
          <a:lstStyle/>
          <a:p>
            <a:pPr algn="ctr"/>
            <a:r>
              <a:rPr lang="en-US"/>
              <a:t>Updated</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 Rate vs. Orbit Type</a:t>
            </a:r>
            <a:endParaRPr lang="en-US">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Orbit Type</a:t>
            </a:r>
            <a:endParaRPr lang="en-US">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Orbit Type</a:t>
            </a:r>
            <a:endParaRPr lang="en-US">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Find the dates of the first successful landing outcome on ground pad</a:t>
            </a:r>
            <a:endParaRPr lang="en-US">
              <a:solidFill>
                <a:schemeClr val="accent3">
                  <a:lumMod val="25000"/>
                </a:schemeClr>
              </a:solidFill>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01288"/>
            <a:ext cx="10326708" cy="462428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CA" sz="1800">
                <a:solidFill>
                  <a:srgbClr val="0C0C0C"/>
                </a:solidFill>
                <a:effectLst/>
                <a:latin typeface="Helvetica" pitchFamily="2" charset="0"/>
              </a:rPr>
              <a:t>This report covers various techniques used in the data analysis process, including data collection through API and web scraping, data wrangling, exploratory data analysis with SQL and data visualization, interactive visual analytics with Folium, and machine learning prediction. These methods can be used to extract insights from data and make informed decisions based on the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failed </a:t>
            </a:r>
            <a:r>
              <a:rPr lang="en-US" sz="2200" err="1">
                <a:solidFill>
                  <a:schemeClr val="accent3">
                    <a:lumMod val="25000"/>
                  </a:schemeClr>
                </a:solidFill>
                <a:latin typeface="Abadi"/>
              </a:rPr>
              <a:t>landing_outcomes</a:t>
            </a:r>
            <a:r>
              <a:rPr lang="en-US" sz="220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Present your query result with a short explanation here</a:t>
            </a:r>
            <a:endParaRPr lang="en-US">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Explore the generated folium map and make a proper screenshot to include all launch sites’ location markers on a global map</a:t>
            </a:r>
            <a:endParaRPr lang="en-US">
              <a:solidFill>
                <a:schemeClr val="accent3">
                  <a:lumMod val="25000"/>
                </a:schemeClr>
              </a:solidFill>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ea typeface="+mn-lt"/>
                <a:cs typeface="+mn-lt"/>
              </a:rPr>
              <a:t>Explore the folium</a:t>
            </a:r>
            <a:r>
              <a:rPr lang="en-US" sz="2200">
                <a:solidFill>
                  <a:schemeClr val="accent3">
                    <a:lumMod val="25000"/>
                  </a:schemeClr>
                </a:solidFill>
                <a:latin typeface="Abadi"/>
              </a:rPr>
              <a:t> map and make a proper screenshot to show the color-labeled launch outcomes on the map</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a:rPr>
              <a:t>Show the screenshot of launch success count for all sites, in a </a:t>
            </a:r>
            <a:r>
              <a:rPr lang="en-US" sz="2200" err="1">
                <a:solidFill>
                  <a:schemeClr val="accent3">
                    <a:lumMod val="25000"/>
                  </a:schemeClr>
                </a:solidFill>
                <a:latin typeface="Abadi"/>
              </a:rPr>
              <a:t>piechart</a:t>
            </a: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30987" y="1530575"/>
            <a:ext cx="10427195"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buNone/>
            </a:pPr>
            <a:r>
              <a:rPr lang="en-CA" sz="1800">
                <a:solidFill>
                  <a:srgbClr val="0C0C0C"/>
                </a:solidFill>
                <a:effectLst/>
                <a:latin typeface="Helvetica" pitchFamily="2" charset="0"/>
              </a:rPr>
              <a:t>The space industry has seen a surge of interest in reusable rocket technology, with Space X pioneering the way by offering Falcon 9 rocket launches at a significantly lower cost than other providers. This cost savings is made possible by Space X's ability to reuse the first stage of the rocket, which reduces the overall cost of production and launch. By reusing the first stage, Space X can minimize the resources required to build a new rocket for each launch, resulting in a more sustainable and cost-effective approach to space travel.</a:t>
            </a:r>
          </a:p>
          <a:p>
            <a:pPr marL="0" indent="0" algn="just">
              <a:lnSpc>
                <a:spcPct val="100000"/>
              </a:lnSpc>
              <a:buNone/>
            </a:pPr>
            <a:endParaRPr lang="en-CA" sz="1800">
              <a:solidFill>
                <a:srgbClr val="0C0C0C"/>
              </a:solidFill>
              <a:effectLst/>
              <a:latin typeface="Helvetica" pitchFamily="2" charset="0"/>
            </a:endParaRPr>
          </a:p>
          <a:p>
            <a:pPr marL="0" indent="0" algn="just">
              <a:lnSpc>
                <a:spcPct val="100000"/>
              </a:lnSpc>
              <a:buNone/>
            </a:pPr>
            <a:r>
              <a:rPr lang="en-CA" sz="1800">
                <a:solidFill>
                  <a:srgbClr val="0C0C0C"/>
                </a:solidFill>
                <a:effectLst/>
                <a:latin typeface="Helvetica" pitchFamily="2" charset="0"/>
              </a:rPr>
              <a:t>Predicting the successful landing of the first stage is crucial in determining the overall cost of the launch, making it a valuable tool for companies competing for rocket launch bids. In this project, we aim to develop a machine learning process that can accurately forecast the first stage's successful landing. By leveraging machine learning algorithms and analyzing a range of data sources we hope to create a robust and reliable model that can help optimize the landing process and reduce the risk of mission failure.</a:t>
            </a:r>
          </a:p>
        </p:txBody>
      </p:sp>
      <p:sp>
        <p:nvSpPr>
          <p:cNvPr id="11" name="TextBox 10">
            <a:extLst>
              <a:ext uri="{FF2B5EF4-FFF2-40B4-BE49-F238E27FC236}">
                <a16:creationId xmlns:a16="http://schemas.microsoft.com/office/drawing/2014/main" id="{69A63C2E-378A-16D1-2D6A-C67AD70E3E99}"/>
              </a:ext>
            </a:extLst>
          </p:cNvPr>
          <p:cNvSpPr txBox="1"/>
          <p:nvPr/>
        </p:nvSpPr>
        <p:spPr>
          <a:xfrm>
            <a:off x="10569040" y="307496"/>
            <a:ext cx="1270660" cy="408623"/>
          </a:xfrm>
          <a:prstGeom prst="roundRect">
            <a:avLst/>
          </a:prstGeom>
          <a:solidFill>
            <a:srgbClr val="00B050"/>
          </a:solidFill>
        </p:spPr>
        <p:txBody>
          <a:bodyPr wrap="square" rtlCol="0">
            <a:spAutoFit/>
          </a:bodyPr>
          <a:lstStyle/>
          <a:p>
            <a:pPr algn="ctr"/>
            <a:r>
              <a:rPr lang="en-US"/>
              <a:t>Updated</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Show the screenshot of the </a:t>
            </a:r>
            <a:r>
              <a:rPr lang="en-US" sz="2200" err="1">
                <a:solidFill>
                  <a:schemeClr val="accent3">
                    <a:lumMod val="25000"/>
                  </a:schemeClr>
                </a:solidFill>
                <a:latin typeface="Abadi"/>
              </a:rPr>
              <a:t>piechart</a:t>
            </a:r>
            <a:r>
              <a:rPr lang="en-US" sz="2200">
                <a:solidFill>
                  <a:schemeClr val="accent3">
                    <a:lumMod val="25000"/>
                  </a:schemeClr>
                </a:solidFill>
                <a:latin typeface="Abadi"/>
              </a:rPr>
              <a:t> for the launch site with highest launch success ratio</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a:rPr>
              <a:t>Visualize the built model accuracy for all 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Classification Accuracy</a:t>
            </a:r>
            <a:endParaRPr lang="en-US">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Confusion Matrix</a:t>
            </a:r>
            <a:endParaRPr lang="en-US">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Appendix</a:t>
            </a:r>
            <a:endParaRPr lang="en-US">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a:solidFill>
                  <a:srgbClr val="0B49CB"/>
                </a:solidFill>
                <a:latin typeface="Abadi"/>
              </a:rPr>
              <a:t>Executive Summary</a:t>
            </a:r>
          </a:p>
          <a:p>
            <a:pPr>
              <a:lnSpc>
                <a:spcPct val="120000"/>
              </a:lnSpc>
              <a:spcBef>
                <a:spcPts val="1400"/>
              </a:spcBef>
            </a:pPr>
            <a:r>
              <a:rPr lang="en-US" sz="8800">
                <a:solidFill>
                  <a:schemeClr val="accent3">
                    <a:lumMod val="25000"/>
                  </a:schemeClr>
                </a:solidFill>
                <a:latin typeface="Abadi"/>
              </a:rPr>
              <a:t>Data collection methodology:</a:t>
            </a:r>
          </a:p>
          <a:p>
            <a:pPr lvl="1">
              <a:lnSpc>
                <a:spcPct val="120000"/>
              </a:lnSpc>
              <a:spcBef>
                <a:spcPts val="1400"/>
              </a:spcBef>
            </a:pPr>
            <a:r>
              <a:rPr lang="en-US" sz="7600">
                <a:solidFill>
                  <a:schemeClr val="bg2">
                    <a:lumMod val="50000"/>
                  </a:schemeClr>
                </a:solidFill>
                <a:latin typeface="Abadi"/>
              </a:rPr>
              <a:t>Describe how data was collected </a:t>
            </a:r>
          </a:p>
          <a:p>
            <a:pPr>
              <a:lnSpc>
                <a:spcPct val="120000"/>
              </a:lnSpc>
              <a:spcBef>
                <a:spcPts val="1400"/>
              </a:spcBef>
            </a:pPr>
            <a:r>
              <a:rPr lang="en-US" sz="8800">
                <a:solidFill>
                  <a:schemeClr val="accent3">
                    <a:lumMod val="25000"/>
                  </a:schemeClr>
                </a:solidFill>
                <a:latin typeface="Abadi"/>
              </a:rPr>
              <a:t>Perform data wrangling</a:t>
            </a:r>
          </a:p>
          <a:p>
            <a:pPr lvl="1">
              <a:lnSpc>
                <a:spcPct val="120000"/>
              </a:lnSpc>
              <a:spcBef>
                <a:spcPts val="1400"/>
              </a:spcBef>
            </a:pPr>
            <a:r>
              <a:rPr lang="en-US" sz="7600">
                <a:solidFill>
                  <a:schemeClr val="bg2">
                    <a:lumMod val="50000"/>
                  </a:schemeClr>
                </a:solidFill>
                <a:latin typeface="Abadi"/>
              </a:rPr>
              <a:t>Describe how data was processed</a:t>
            </a:r>
          </a:p>
          <a:p>
            <a:pPr>
              <a:lnSpc>
                <a:spcPct val="120000"/>
              </a:lnSpc>
              <a:spcBef>
                <a:spcPts val="1400"/>
              </a:spcBef>
            </a:pPr>
            <a:r>
              <a:rPr lang="en-US" sz="8800">
                <a:solidFill>
                  <a:schemeClr val="accent3">
                    <a:lumMod val="25000"/>
                  </a:schemeClr>
                </a:solidFill>
                <a:latin typeface="Abadi"/>
              </a:rPr>
              <a:t>Perform exploratory data analysis (EDA) using visualization and SQL</a:t>
            </a:r>
          </a:p>
          <a:p>
            <a:pPr>
              <a:lnSpc>
                <a:spcPct val="120000"/>
              </a:lnSpc>
              <a:spcBef>
                <a:spcPts val="1400"/>
              </a:spcBef>
            </a:pPr>
            <a:r>
              <a:rPr lang="en-US" sz="8800">
                <a:solidFill>
                  <a:schemeClr val="accent3">
                    <a:lumMod val="25000"/>
                  </a:schemeClr>
                </a:solidFill>
                <a:latin typeface="Abadi"/>
              </a:rPr>
              <a:t>Perform interactive visual analytics using Folium and </a:t>
            </a:r>
            <a:r>
              <a:rPr lang="en-US" sz="8800" err="1">
                <a:solidFill>
                  <a:schemeClr val="accent3">
                    <a:lumMod val="25000"/>
                  </a:schemeClr>
                </a:solidFill>
                <a:latin typeface="Abadi"/>
              </a:rPr>
              <a:t>Plotly</a:t>
            </a:r>
            <a:r>
              <a:rPr lang="en-US" sz="8800">
                <a:solidFill>
                  <a:schemeClr val="accent3">
                    <a:lumMod val="25000"/>
                  </a:schemeClr>
                </a:solidFill>
                <a:latin typeface="Abadi"/>
              </a:rPr>
              <a:t> Dash</a:t>
            </a:r>
          </a:p>
          <a:p>
            <a:pPr>
              <a:lnSpc>
                <a:spcPct val="120000"/>
              </a:lnSpc>
              <a:spcBef>
                <a:spcPts val="1400"/>
              </a:spcBef>
            </a:pPr>
            <a:r>
              <a:rPr lang="en-US" sz="8800">
                <a:solidFill>
                  <a:schemeClr val="accent3">
                    <a:lumMod val="25000"/>
                  </a:schemeClr>
                </a:solidFill>
                <a:latin typeface="Abadi"/>
              </a:rPr>
              <a:t>Perform predictive analysis using classification models</a:t>
            </a:r>
          </a:p>
          <a:p>
            <a:pPr lvl="1">
              <a:lnSpc>
                <a:spcPct val="120000"/>
              </a:lnSpc>
              <a:spcBef>
                <a:spcPts val="1400"/>
              </a:spcBef>
            </a:pPr>
            <a:r>
              <a:rPr lang="en-US" sz="760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Methodology</a:t>
            </a:r>
            <a:endParaRPr lang="en-US">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a:t>
            </a:r>
            <a:endParaRPr lang="en-US">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r>
              <a:rPr lang="en-US" sz="2200">
                <a:solidFill>
                  <a:srgbClr val="1C7DDB"/>
                </a:solidFill>
                <a:latin typeface="Abadi"/>
              </a:rPr>
              <a:t>Place your flowchart of SpaceX API calls 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Scraping</a:t>
            </a:r>
            <a:endParaRPr lang="en-US">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155be751-a274-42e8-93fb-f39d3b9bccc8"/>
    <ds:schemaRef ds:uri="f80a141d-92ca-4d3d-9308-f7e7b1d44ce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47</Slides>
  <Notes>6</Notes>
  <HiddenSlides>0</HiddenSlide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revision>1</cp:revision>
  <dcterms:created xsi:type="dcterms:W3CDTF">2021-04-29T18:58:34Z</dcterms:created>
  <dcterms:modified xsi:type="dcterms:W3CDTF">2023-04-11T00:17:50Z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

<file path=docProps/thumbnail.jpeg>
</file>